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Tinos" panose="020B0604020202020204" charset="0"/>
      <p:regular r:id="rId8"/>
      <p:bold r:id="rId9"/>
      <p:italic r:id="rId10"/>
      <p:boldItalic r:id="rId11"/>
    </p:embeddedFont>
    <p:embeddedFont>
      <p:font typeface="Pacifico" panose="020B0604020202020204" charset="0"/>
      <p:regular r:id="rId12"/>
    </p:embeddedFont>
    <p:embeddedFont>
      <p:font typeface="Playfair Display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ECC1C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organic-01.png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2098575" y="1098375"/>
            <a:ext cx="5099400" cy="31359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Shape 12"/>
          <p:cNvSpPr/>
          <p:nvPr/>
        </p:nvSpPr>
        <p:spPr>
          <a:xfrm>
            <a:off x="4238250" y="833037"/>
            <a:ext cx="819899" cy="8198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162050" y="756837"/>
            <a:ext cx="819899" cy="819899"/>
          </a:xfrm>
          <a:prstGeom prst="rect">
            <a:avLst/>
          </a:prstGeom>
          <a:solidFill>
            <a:srgbClr val="4D4A5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rgbClr val="4D4A56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671400" y="664730"/>
            <a:ext cx="7953600" cy="39107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95200" y="588530"/>
            <a:ext cx="7953600" cy="3910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871100" y="4275655"/>
            <a:ext cx="5554200" cy="6291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794900" y="4199455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4900" y="4192780"/>
            <a:ext cx="5554200" cy="62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vertical">
    <p:bg>
      <p:bgPr>
        <a:solidFill>
          <a:srgbClr val="4D4A56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aves">
    <p:bg>
      <p:bgPr>
        <a:solidFill>
          <a:srgbClr val="4D4A5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zigzag">
    <p:bg>
      <p:bgPr>
        <a:solidFill>
          <a:srgbClr val="4D4A5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ircles">
    <p:bg>
      <p:bgPr>
        <a:solidFill>
          <a:srgbClr val="4D4A5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ECC1C8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2098575" y="1098375"/>
            <a:ext cx="5099400" cy="31359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4D4A5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238250" y="833037"/>
            <a:ext cx="819899" cy="8198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4162050" y="756837"/>
            <a:ext cx="819899" cy="819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ECC1C8"/>
              </a:buClr>
              <a:buSzPct val="100000"/>
              <a:buNone/>
              <a:defRPr sz="1800">
                <a:solidFill>
                  <a:srgbClr val="ECC1C8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ECC1C8"/>
              </a:buClr>
              <a:buNone/>
              <a:defRPr>
                <a:solidFill>
                  <a:srgbClr val="ECC1C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4D4A56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Shape 25"/>
          <p:cNvGrpSpPr/>
          <p:nvPr/>
        </p:nvGrpSpPr>
        <p:grpSpPr>
          <a:xfrm>
            <a:off x="880525" y="833037"/>
            <a:ext cx="7459199" cy="3477425"/>
            <a:chOff x="880525" y="843799"/>
            <a:chExt cx="7459199" cy="3477425"/>
          </a:xfrm>
        </p:grpSpPr>
        <p:grpSp>
          <p:nvGrpSpPr>
            <p:cNvPr id="26" name="Shape 26"/>
            <p:cNvGrpSpPr/>
            <p:nvPr/>
          </p:nvGrpSpPr>
          <p:grpSpPr>
            <a:xfrm>
              <a:off x="880525" y="1109125"/>
              <a:ext cx="7459199" cy="3212100"/>
              <a:chOff x="880525" y="1490125"/>
              <a:chExt cx="7459199" cy="3212100"/>
            </a:xfrm>
          </p:grpSpPr>
          <p:sp>
            <p:nvSpPr>
              <p:cNvPr id="27" name="Shape 27"/>
              <p:cNvSpPr/>
              <p:nvPr/>
            </p:nvSpPr>
            <p:spPr>
              <a:xfrm>
                <a:off x="956725" y="1566325"/>
                <a:ext cx="7382999" cy="3135900"/>
              </a:xfrm>
              <a:prstGeom prst="rect">
                <a:avLst/>
              </a:prstGeom>
              <a:solidFill>
                <a:srgbClr val="1B1B46">
                  <a:alpha val="103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80525" y="1490125"/>
                <a:ext cx="7382999" cy="3135900"/>
              </a:xfrm>
              <a:prstGeom prst="rect">
                <a:avLst/>
              </a:prstGeom>
              <a:solidFill>
                <a:srgbClr val="ECC1C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9" name="Shape 29"/>
            <p:cNvSpPr/>
            <p:nvPr/>
          </p:nvSpPr>
          <p:spPr>
            <a:xfrm>
              <a:off x="4238250" y="919999"/>
              <a:ext cx="819899" cy="8198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162050" y="843799"/>
              <a:ext cx="819899" cy="8198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299" cy="819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Font typeface="Playfair Display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Font typeface="Playfair Display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/>
          <p:nvPr/>
        </p:nvSpPr>
        <p:spPr>
          <a:xfrm>
            <a:off x="3593400" y="82491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solidFill>
          <a:srgbClr val="4D4A56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35"/>
          <p:cNvGrpSpPr/>
          <p:nvPr/>
        </p:nvGrpSpPr>
        <p:grpSpPr>
          <a:xfrm>
            <a:off x="404975" y="441142"/>
            <a:ext cx="8334049" cy="4261215"/>
            <a:chOff x="428900" y="455934"/>
            <a:chExt cx="8334049" cy="4261215"/>
          </a:xfrm>
        </p:grpSpPr>
        <p:sp>
          <p:nvSpPr>
            <p:cNvPr id="36" name="Shape 36"/>
            <p:cNvSpPr/>
            <p:nvPr/>
          </p:nvSpPr>
          <p:spPr>
            <a:xfrm>
              <a:off x="2166250" y="806350"/>
              <a:ext cx="6596699" cy="39107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090050" y="730150"/>
              <a:ext cx="6596699" cy="3910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505100" y="532134"/>
              <a:ext cx="1980299" cy="19802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428900" y="455934"/>
              <a:ext cx="1980299" cy="1980299"/>
            </a:xfrm>
            <a:prstGeom prst="rect">
              <a:avLst/>
            </a:prstGeom>
            <a:solidFill>
              <a:srgbClr val="ECC1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539022" y="536389"/>
            <a:ext cx="1613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5503799" cy="3240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▹"/>
              <a:defRPr sz="2400"/>
            </a:lvl1pPr>
            <a:lvl2pPr lvl="1">
              <a:spcBef>
                <a:spcPts val="0"/>
              </a:spcBef>
              <a:buChar char="▸"/>
              <a:defRPr/>
            </a:lvl2pPr>
            <a:lvl3pPr lvl="2">
              <a:spcBef>
                <a:spcPts val="0"/>
              </a:spcBef>
              <a:buChar char="◦"/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picture">
    <p:bg>
      <p:bgPr>
        <a:solidFill>
          <a:srgbClr val="4D4A5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>
            <a:off x="671400" y="664730"/>
            <a:ext cx="7953600" cy="39107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595200" y="588530"/>
            <a:ext cx="7953600" cy="3910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052400" y="1577225"/>
            <a:ext cx="2686199" cy="262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SzPct val="100000"/>
              <a:buChar char="▹"/>
              <a:defRPr sz="1800"/>
            </a:lvl1pPr>
            <a:lvl2pPr lvl="1" algn="r" rtl="0">
              <a:spcBef>
                <a:spcPts val="0"/>
              </a:spcBef>
              <a:buSzPct val="100000"/>
              <a:buChar char="▸"/>
              <a:defRPr sz="1800"/>
            </a:lvl2pPr>
            <a:lvl3pPr lvl="2" algn="r" rtl="0">
              <a:spcBef>
                <a:spcPts val="0"/>
              </a:spcBef>
              <a:buSzPct val="100000"/>
              <a:buChar char="◦"/>
              <a:defRPr sz="1800"/>
            </a:lvl3pPr>
            <a:lvl4pPr lvl="3" algn="r" rtl="0">
              <a:spcBef>
                <a:spcPts val="0"/>
              </a:spcBef>
              <a:defRPr/>
            </a:lvl4pPr>
            <a:lvl5pPr lvl="4" algn="r" rtl="0">
              <a:spcBef>
                <a:spcPts val="0"/>
              </a:spcBef>
              <a:defRPr/>
            </a:lvl5pPr>
            <a:lvl6pPr lvl="5" algn="r" rtl="0">
              <a:spcBef>
                <a:spcPts val="0"/>
              </a:spcBef>
              <a:defRPr/>
            </a:lvl6pPr>
            <a:lvl7pPr lvl="6" algn="r" rtl="0">
              <a:spcBef>
                <a:spcPts val="0"/>
              </a:spcBef>
              <a:defRPr/>
            </a:lvl7pPr>
            <a:lvl8pPr lvl="7" algn="r" rtl="0">
              <a:spcBef>
                <a:spcPts val="0"/>
              </a:spcBef>
              <a:defRPr/>
            </a:lvl8pPr>
            <a:lvl9pPr lvl="8" algn="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52325" y="757150"/>
            <a:ext cx="2686199" cy="870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1pPr>
            <a:lvl2pPr lvl="1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2pPr>
            <a:lvl3pPr lvl="2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3pPr>
            <a:lvl4pPr lvl="3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4pPr>
            <a:lvl5pPr lvl="4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5pPr>
            <a:lvl6pPr lvl="5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6pPr>
            <a:lvl7pPr lvl="6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7pPr>
            <a:lvl8pPr lvl="7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8pPr>
            <a:lvl9pPr lvl="8" algn="r" rtl="0">
              <a:spcBef>
                <a:spcPts val="0"/>
              </a:spcBef>
              <a:buClr>
                <a:srgbClr val="4D4A56"/>
              </a:buClr>
              <a:defRPr>
                <a:solidFill>
                  <a:srgbClr val="4D4A5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solidFill>
          <a:srgbClr val="4D4A56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Shape 50"/>
          <p:cNvGrpSpPr/>
          <p:nvPr/>
        </p:nvGrpSpPr>
        <p:grpSpPr>
          <a:xfrm>
            <a:off x="404975" y="441142"/>
            <a:ext cx="8334049" cy="4261215"/>
            <a:chOff x="428900" y="455934"/>
            <a:chExt cx="8334049" cy="4261215"/>
          </a:xfrm>
        </p:grpSpPr>
        <p:sp>
          <p:nvSpPr>
            <p:cNvPr id="51" name="Shape 51"/>
            <p:cNvSpPr/>
            <p:nvPr/>
          </p:nvSpPr>
          <p:spPr>
            <a:xfrm>
              <a:off x="2166250" y="806350"/>
              <a:ext cx="6596699" cy="39107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090050" y="730150"/>
              <a:ext cx="6596699" cy="3910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505100" y="532134"/>
              <a:ext cx="1980299" cy="19802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28900" y="455934"/>
              <a:ext cx="1980299" cy="1980299"/>
            </a:xfrm>
            <a:prstGeom prst="rect">
              <a:avLst/>
            </a:prstGeom>
            <a:solidFill>
              <a:srgbClr val="ECC1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34609" y="541178"/>
            <a:ext cx="16134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solidFill>
          <a:srgbClr val="4D4A5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Shape 60"/>
          <p:cNvGrpSpPr/>
          <p:nvPr/>
        </p:nvGrpSpPr>
        <p:grpSpPr>
          <a:xfrm>
            <a:off x="404975" y="441142"/>
            <a:ext cx="8334049" cy="4261215"/>
            <a:chOff x="428900" y="455934"/>
            <a:chExt cx="8334049" cy="4261215"/>
          </a:xfrm>
        </p:grpSpPr>
        <p:sp>
          <p:nvSpPr>
            <p:cNvPr id="61" name="Shape 61"/>
            <p:cNvSpPr/>
            <p:nvPr/>
          </p:nvSpPr>
          <p:spPr>
            <a:xfrm>
              <a:off x="2166250" y="806350"/>
              <a:ext cx="6596699" cy="39107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2090050" y="730150"/>
              <a:ext cx="6596699" cy="3910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505100" y="532134"/>
              <a:ext cx="1980299" cy="1980299"/>
            </a:xfrm>
            <a:prstGeom prst="rect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428900" y="455934"/>
              <a:ext cx="1980299" cy="1980299"/>
            </a:xfrm>
            <a:prstGeom prst="rect">
              <a:avLst/>
            </a:prstGeom>
            <a:solidFill>
              <a:srgbClr val="ECC1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652480" y="1054700"/>
            <a:ext cx="1855499" cy="328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3343" y="1054700"/>
            <a:ext cx="1855499" cy="328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6554205" y="1054700"/>
            <a:ext cx="1855499" cy="328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4D4A5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481175" y="517341"/>
            <a:ext cx="1980299" cy="1980299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404975" y="441141"/>
            <a:ext cx="1980299" cy="1980299"/>
          </a:xfrm>
          <a:prstGeom prst="rect">
            <a:avLst/>
          </a:prstGeom>
          <a:solidFill>
            <a:srgbClr val="ECC1C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28171" y="543066"/>
            <a:ext cx="1729499" cy="1616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hort Title only">
    <p:bg>
      <p:bgPr>
        <a:solidFill>
          <a:srgbClr val="4D4A5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481175" y="517344"/>
            <a:ext cx="1980299" cy="671700"/>
          </a:xfrm>
          <a:prstGeom prst="rect">
            <a:avLst/>
          </a:prstGeom>
          <a:solidFill>
            <a:srgbClr val="1B1B46">
              <a:alpha val="1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404975" y="441144"/>
            <a:ext cx="1980299" cy="671700"/>
          </a:xfrm>
          <a:prstGeom prst="rect">
            <a:avLst/>
          </a:prstGeom>
          <a:solidFill>
            <a:srgbClr val="ECC1C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28171" y="543066"/>
            <a:ext cx="1729499" cy="1616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4D4A56"/>
              </a:buClr>
              <a:buSzPct val="1000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4D4A56"/>
              </a:buClr>
              <a:buSzPct val="100000"/>
              <a:buFont typeface="Tinos"/>
              <a:buChar char="▹"/>
              <a:defRPr sz="3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4D4A56"/>
              </a:buClr>
              <a:buSzPct val="100000"/>
              <a:buFont typeface="Tinos"/>
              <a:buChar char="▸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4D4A56"/>
              </a:buClr>
              <a:buSzPct val="100000"/>
              <a:buFont typeface="Tinos"/>
              <a:buChar char="◦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4D4A56"/>
              </a:buClr>
              <a:buSzPct val="100000"/>
              <a:buFont typeface="Tinos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2015500" y="1066650"/>
            <a:ext cx="4920900" cy="30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endParaRPr sz="4800" b="1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99" name="Shape 99"/>
          <p:cNvGrpSpPr/>
          <p:nvPr/>
        </p:nvGrpSpPr>
        <p:grpSpPr>
          <a:xfrm>
            <a:off x="4388765" y="980127"/>
            <a:ext cx="366457" cy="366436"/>
            <a:chOff x="1923675" y="1633650"/>
            <a:chExt cx="436000" cy="435975"/>
          </a:xfrm>
        </p:grpSpPr>
        <p:sp>
          <p:nvSpPr>
            <p:cNvPr id="100" name="Shape 10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ECC1C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300" y="648575"/>
            <a:ext cx="4213877" cy="301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483775" y="3219600"/>
            <a:ext cx="1583700" cy="78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By Mrs. Baggett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ubTitle" idx="4294967295"/>
          </p:nvPr>
        </p:nvSpPr>
        <p:spPr>
          <a:xfrm>
            <a:off x="685800" y="235575"/>
            <a:ext cx="7772400" cy="481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</a:rPr>
              <a:t>Objectives: </a:t>
            </a:r>
          </a:p>
          <a:p>
            <a:pPr marL="457200" lvl="0" indent="-381000" rtl="0">
              <a:spcBef>
                <a:spcPts val="0"/>
              </a:spcBef>
              <a:buClr>
                <a:srgbClr val="ECC1C8"/>
              </a:buClr>
              <a:buSzPct val="100000"/>
            </a:pPr>
            <a:r>
              <a:rPr lang="en" sz="2400" b="1">
                <a:solidFill>
                  <a:srgbClr val="ECC1C8"/>
                </a:solidFill>
              </a:rPr>
              <a:t>Students will write a descriptive paragraph describing their mystery Lovebug. 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ECC1C8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ECC1C8"/>
              </a:buClr>
              <a:buSzPct val="100000"/>
            </a:pPr>
            <a:r>
              <a:rPr lang="en" sz="2400" b="1">
                <a:solidFill>
                  <a:srgbClr val="ECC1C8"/>
                </a:solidFill>
              </a:rPr>
              <a:t>Students will use strong adjectives when writing their paragraph.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ECC1C8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ECC1C8"/>
              </a:buClr>
              <a:buSzPct val="100000"/>
            </a:pPr>
            <a:r>
              <a:rPr lang="en" sz="2400" b="1">
                <a:solidFill>
                  <a:srgbClr val="ECC1C8"/>
                </a:solidFill>
              </a:rPr>
              <a:t>Student will use Ctrl C and Ctrl V to copy and paste their Love Bug.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53375" y="405725"/>
            <a:ext cx="2290500" cy="201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3000"/>
          </a:p>
          <a:p>
            <a:pPr lvl="0" algn="l" rtl="0">
              <a:spcBef>
                <a:spcPts val="0"/>
              </a:spcBef>
              <a:buNone/>
            </a:pPr>
            <a:r>
              <a:rPr lang="en" sz="3000"/>
              <a:t>Directions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751325" y="1086275"/>
            <a:ext cx="5232300" cy="33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buClr>
                <a:srgbClr val="4D4A56"/>
              </a:buClr>
              <a:buSzPct val="100000"/>
              <a:buFont typeface="Tinos"/>
              <a:buAutoNum type="arabicPeriod"/>
            </a:pPr>
            <a:r>
              <a:rPr lang="en" sz="1800" b="1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Go to slide 5. Look over the Love Bugs and choose one. </a:t>
            </a:r>
          </a:p>
          <a:p>
            <a:pPr marL="457200" lvl="0" indent="-342900" rtl="0">
              <a:spcBef>
                <a:spcPts val="600"/>
              </a:spcBef>
              <a:buClr>
                <a:srgbClr val="4D4A56"/>
              </a:buClr>
              <a:buSzPct val="100000"/>
              <a:buFont typeface="Tinos"/>
              <a:buAutoNum type="arabicPeriod"/>
            </a:pPr>
            <a:r>
              <a:rPr lang="en" sz="1800" b="1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Go to slide 4. You will now be writing a descriptive paragraph about your Love Bug. Make sure to add a lot of detail so your partner can choose the correct bug!  </a:t>
            </a:r>
          </a:p>
          <a:p>
            <a:pPr marL="457200" lvl="0" indent="-342900" rtl="0">
              <a:spcBef>
                <a:spcPts val="600"/>
              </a:spcBef>
              <a:buClr>
                <a:srgbClr val="4D4A56"/>
              </a:buClr>
              <a:buSzPct val="100000"/>
              <a:buFont typeface="Tinos"/>
              <a:buAutoNum type="arabicPeriod"/>
            </a:pPr>
            <a:r>
              <a:rPr lang="en" sz="1800" b="1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Afterwards, you will trade your writings with a partner and guess which mystery Love Bug they are describing.  </a:t>
            </a:r>
          </a:p>
          <a:p>
            <a:pPr lvl="0" rtl="0">
              <a:spcBef>
                <a:spcPts val="600"/>
              </a:spcBef>
              <a:buNone/>
            </a:pPr>
            <a:endParaRPr sz="1800" b="1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628225" y="654400"/>
            <a:ext cx="6085800" cy="353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 here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794900" y="4192780"/>
            <a:ext cx="5554200" cy="62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Make sure to describe your Love Bug using details and strong adjectives.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title" idx="4294967295"/>
          </p:nvPr>
        </p:nvSpPr>
        <p:spPr>
          <a:xfrm>
            <a:off x="6714025" y="222500"/>
            <a:ext cx="2290500" cy="2015700"/>
          </a:xfrm>
          <a:prstGeom prst="rect">
            <a:avLst/>
          </a:prstGeom>
          <a:solidFill>
            <a:srgbClr val="ECC1C8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3000"/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Paste Your Love Bug Guess Here!</a:t>
            </a:r>
          </a:p>
          <a:p>
            <a:pPr lvl="0" algn="l" rtl="0">
              <a:spcBef>
                <a:spcPts val="0"/>
              </a:spcBef>
              <a:buNone/>
            </a:pP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794900" y="4192780"/>
            <a:ext cx="5554200" cy="62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Choose one of the Lovebugs above. 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150" y="638575"/>
            <a:ext cx="1015800" cy="159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5700" y="798474"/>
            <a:ext cx="981898" cy="149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350" y="802340"/>
            <a:ext cx="981900" cy="14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9287" y="694775"/>
            <a:ext cx="1086724" cy="154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8875" y="829662"/>
            <a:ext cx="981900" cy="14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3674" y="771137"/>
            <a:ext cx="1086724" cy="149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4150" y="2554100"/>
            <a:ext cx="1086724" cy="144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20250" y="2798476"/>
            <a:ext cx="1463226" cy="11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27200" y="2554112"/>
            <a:ext cx="1086725" cy="144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22900" y="2527575"/>
            <a:ext cx="1015800" cy="14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69899" y="2580625"/>
            <a:ext cx="1086700" cy="144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87791" y="2554875"/>
            <a:ext cx="1187882" cy="149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(16:9)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Tinos</vt:lpstr>
      <vt:lpstr>Pacifico</vt:lpstr>
      <vt:lpstr>Arial</vt:lpstr>
      <vt:lpstr>Playfair Display</vt:lpstr>
      <vt:lpstr>Ophelia template</vt:lpstr>
      <vt:lpstr>PowerPoint Presentation</vt:lpstr>
      <vt:lpstr>PowerPoint Presentation</vt:lpstr>
      <vt:lpstr> Directions</vt:lpstr>
      <vt:lpstr> Paste Your Love Bug Guess Here!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Baggett, Rebecca</dc:creator>
  <cp:lastModifiedBy>Baggett, Rebecca</cp:lastModifiedBy>
  <cp:revision>1</cp:revision>
  <dcterms:modified xsi:type="dcterms:W3CDTF">2017-02-09T22:34:48Z</dcterms:modified>
</cp:coreProperties>
</file>